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319" r:id="rId2"/>
    <p:sldId id="300" r:id="rId3"/>
    <p:sldId id="314" r:id="rId4"/>
    <p:sldId id="315" r:id="rId5"/>
    <p:sldId id="302" r:id="rId6"/>
    <p:sldId id="316" r:id="rId7"/>
    <p:sldId id="306" r:id="rId8"/>
    <p:sldId id="310" r:id="rId9"/>
    <p:sldId id="321" r:id="rId10"/>
    <p:sldId id="322" r:id="rId11"/>
    <p:sldId id="320" r:id="rId12"/>
    <p:sldId id="318" r:id="rId13"/>
  </p:sldIdLst>
  <p:sldSz cx="24384000" cy="13716000"/>
  <p:notesSz cx="6858000" cy="9144000"/>
  <p:embeddedFontLst>
    <p:embeddedFont>
      <p:font typeface="Helvetica Neue" panose="02010600030101010101"/>
      <p:regular r:id="rId15"/>
    </p:embeddedFont>
    <p:embeddedFont>
      <p:font typeface="微软雅黑 Light" panose="020B0502040204020203" pitchFamily="34" charset="-122"/>
      <p:regular r:id="rId16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E0036"/>
    <a:srgbClr val="FCFCFB"/>
    <a:srgbClr val="F9E643"/>
    <a:srgbClr val="BE1C1C"/>
    <a:srgbClr val="00BAB9"/>
    <a:srgbClr val="00BCBC"/>
    <a:srgbClr val="FF9F1F"/>
    <a:srgbClr val="3EB977"/>
    <a:srgbClr val="13A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21" autoAdjust="0"/>
    <p:restoredTop sz="96550" autoAdjust="0"/>
  </p:normalViewPr>
  <p:slideViewPr>
    <p:cSldViewPr snapToGrid="0">
      <p:cViewPr varScale="1">
        <p:scale>
          <a:sx n="43" d="100"/>
          <a:sy n="43" d="100"/>
        </p:scale>
        <p:origin x="3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5945187"/>
            <a:ext cx="14716126" cy="9683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“在此键入引文。”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标题文本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3D7542A-EBC4-4C2B-99E0-F88FAE510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16" name="Shape 216"/>
          <p:cNvSpPr/>
          <p:nvPr/>
        </p:nvSpPr>
        <p:spPr>
          <a:xfrm>
            <a:off x="11791133" y="8746783"/>
            <a:ext cx="144333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400" b="0">
                <a:solidFill>
                  <a:srgbClr val="FF8800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endParaRPr dirty="0">
              <a:latin typeface="Helvetica Neue" panose="02000503000000020004" pitchFamily="2"/>
              <a:ea typeface="苹方 粗体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6203172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87855" y="5096675"/>
            <a:ext cx="7714289" cy="1929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 defTabSz="1540933"/>
            <a:r>
              <a:rPr lang="en-US" sz="5800" b="0" spc="120" dirty="0">
                <a:solidFill>
                  <a:srgbClr val="FFFFFF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2020</a:t>
            </a:r>
            <a:r>
              <a:rPr lang="zh-CN" altLang="en-US" sz="5800" b="0" spc="120" dirty="0">
                <a:solidFill>
                  <a:srgbClr val="FFFFFF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年</a:t>
            </a:r>
            <a:endParaRPr lang="en-US" altLang="zh-CN" sz="5800" b="0" spc="120" dirty="0">
              <a:solidFill>
                <a:srgbClr val="FFFFFF"/>
              </a:solidFill>
              <a:latin typeface="苹方 粗体" panose="020B0600000000000000" pitchFamily="34" charset="-122"/>
              <a:ea typeface="苹方 粗体" panose="020B0600000000000000" pitchFamily="34" charset="-122"/>
            </a:endParaRPr>
          </a:p>
          <a:p>
            <a:pPr algn="l" defTabSz="1540933"/>
            <a:r>
              <a:rPr lang="zh-CN" altLang="en-US" sz="5800" b="0" spc="120" dirty="0">
                <a:solidFill>
                  <a:srgbClr val="FFFFFF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目标出货量：</a:t>
            </a:r>
            <a:r>
              <a:rPr lang="en-US" altLang="zh-CN" sz="5800" b="0" spc="120" dirty="0">
                <a:solidFill>
                  <a:srgbClr val="FFFFFF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100</a:t>
            </a:r>
            <a:r>
              <a:rPr lang="zh-CN" altLang="en-US" sz="5800" b="0" spc="120" dirty="0">
                <a:solidFill>
                  <a:srgbClr val="FFFFFF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万</a:t>
            </a:r>
            <a:endParaRPr sz="5800" b="0" spc="120" dirty="0">
              <a:solidFill>
                <a:srgbClr val="FFFFFF"/>
              </a:solidFill>
              <a:latin typeface="苹方 粗体" panose="020B0600000000000000" pitchFamily="34" charset="-122"/>
              <a:ea typeface="苹方 粗体" panose="020B0600000000000000" pitchFamily="34" charset="-122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11791133" y="8746783"/>
            <a:ext cx="144333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400" b="0">
                <a:solidFill>
                  <a:srgbClr val="FF8800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endParaRPr dirty="0">
              <a:latin typeface="Helvetica Neue" panose="02000503000000020004" pitchFamily="2"/>
              <a:ea typeface="苹方 粗体" panose="020B0600000000000000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AF4E36C-84FE-427C-90A7-A38ADE569250}"/>
              </a:ext>
            </a:extLst>
          </p:cNvPr>
          <p:cNvSpPr/>
          <p:nvPr/>
        </p:nvSpPr>
        <p:spPr>
          <a:xfrm>
            <a:off x="0" y="0"/>
            <a:ext cx="24453166" cy="13716000"/>
          </a:xfrm>
          <a:prstGeom prst="rect">
            <a:avLst/>
          </a:prstGeom>
          <a:solidFill>
            <a:srgbClr val="F2F2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175A968-AD9F-4A02-9BD6-AD0967C71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186487"/>
              </p:ext>
            </p:extLst>
          </p:nvPr>
        </p:nvGraphicFramePr>
        <p:xfrm>
          <a:off x="1837298" y="4530832"/>
          <a:ext cx="11521859" cy="640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9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2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+mn-lt"/>
                        </a:rPr>
                        <a:t>Items</a:t>
                      </a:r>
                      <a:endParaRPr lang="zh-CN" alt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+mn-lt"/>
                        </a:rPr>
                        <a:t>Details</a:t>
                      </a:r>
                      <a:endParaRPr lang="zh-CN" altLang="en-US" sz="2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+mn-lt"/>
                        </a:rPr>
                        <a:t>Color</a:t>
                      </a:r>
                      <a:endParaRPr lang="zh-CN" alt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+mn-lt"/>
                        </a:rPr>
                        <a:t>Signal White</a:t>
                      </a:r>
                      <a:endParaRPr lang="zh-CN" altLang="en-US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+mn-lt"/>
                        </a:rPr>
                        <a:t>BLE Chipset</a:t>
                      </a:r>
                      <a:endParaRPr lang="zh-CN" alt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+mn-lt"/>
                        </a:rPr>
                        <a:t>BK3431Q</a:t>
                      </a:r>
                      <a:endParaRPr lang="zh-CN" altLang="en-US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+mn-lt"/>
                        </a:rPr>
                        <a:t>Dimension</a:t>
                      </a:r>
                      <a:endParaRPr lang="zh-CN" alt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+mn-lt"/>
                        </a:rPr>
                        <a:t>45x45x6.5mm</a:t>
                      </a:r>
                      <a:endParaRPr lang="zh-CN" altLang="en-US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+mn-lt"/>
                        </a:rPr>
                        <a:t>Weight</a:t>
                      </a:r>
                      <a:endParaRPr lang="zh-CN" alt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+mn-lt"/>
                        </a:rPr>
                        <a:t>13.9g(With</a:t>
                      </a:r>
                      <a:r>
                        <a:rPr lang="en-US" altLang="zh-CN" sz="2400" baseline="0" dirty="0">
                          <a:latin typeface="+mn-lt"/>
                        </a:rPr>
                        <a:t> Battery</a:t>
                      </a:r>
                      <a:r>
                        <a:rPr lang="en-US" altLang="zh-CN" sz="2400" dirty="0">
                          <a:latin typeface="+mn-lt"/>
                        </a:rPr>
                        <a:t>)</a:t>
                      </a:r>
                      <a:endParaRPr lang="zh-CN" altLang="en-US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+mn-lt"/>
                        </a:rPr>
                        <a:t>Communication Protocol</a:t>
                      </a:r>
                      <a:endParaRPr lang="zh-CN" alt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+mn-lt"/>
                        </a:rPr>
                        <a:t>BLE4.2</a:t>
                      </a:r>
                      <a:endParaRPr lang="zh-CN" altLang="en-US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+mn-lt"/>
                        </a:rPr>
                        <a:t>Battery</a:t>
                      </a:r>
                      <a:endParaRPr lang="zh-CN" alt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+mn-lt"/>
                        </a:rPr>
                        <a:t>CR2032,220mAh</a:t>
                      </a:r>
                      <a:endParaRPr lang="zh-CN" altLang="en-US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+mn-lt"/>
                        </a:rPr>
                        <a:t>Rated</a:t>
                      </a:r>
                      <a:r>
                        <a:rPr lang="en-US" altLang="zh-CN" sz="2400" baseline="0" dirty="0">
                          <a:latin typeface="+mn-lt"/>
                        </a:rPr>
                        <a:t> Voltage</a:t>
                      </a:r>
                      <a:endParaRPr lang="zh-CN" alt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+mn-lt"/>
                        </a:rPr>
                        <a:t>3V</a:t>
                      </a:r>
                      <a:endParaRPr lang="zh-CN" altLang="en-US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+mn-lt"/>
                        </a:rPr>
                        <a:t>Radiate Power</a:t>
                      </a:r>
                      <a:endParaRPr lang="zh-CN" alt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+mn-lt"/>
                        </a:rPr>
                        <a:t>0dBm</a:t>
                      </a:r>
                      <a:endParaRPr lang="zh-CN" altLang="en-US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+mn-lt"/>
                        </a:rPr>
                        <a:t>Support OS</a:t>
                      </a:r>
                      <a:endParaRPr lang="zh-CN" alt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aseline="0" dirty="0" err="1">
                          <a:latin typeface="+mn-lt"/>
                        </a:rPr>
                        <a:t>iOS</a:t>
                      </a:r>
                      <a:r>
                        <a:rPr lang="en-US" altLang="zh-CN" sz="2400" baseline="0" dirty="0">
                          <a:latin typeface="+mn-lt"/>
                        </a:rPr>
                        <a:t> 9.0+/Android 5.0+</a:t>
                      </a:r>
                      <a:endParaRPr lang="zh-CN" altLang="en-US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+mn-lt"/>
                        </a:rPr>
                        <a:t>Transmission Distance</a:t>
                      </a:r>
                      <a:endParaRPr lang="zh-CN" alt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+mn-lt"/>
                        </a:rPr>
                        <a:t>30~50m(Open)</a:t>
                      </a:r>
                      <a:endParaRPr lang="zh-CN" altLang="en-US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+mn-lt"/>
                        </a:rPr>
                        <a:t>Accessory</a:t>
                      </a:r>
                      <a:endParaRPr lang="zh-CN" alt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+mn-lt"/>
                        </a:rPr>
                        <a:t>Lanyard</a:t>
                      </a:r>
                      <a:endParaRPr lang="zh-CN" altLang="en-US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+mn-lt"/>
                        </a:rPr>
                        <a:t>Lifespan</a:t>
                      </a:r>
                      <a:endParaRPr lang="zh-CN" alt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+mn-lt"/>
                        </a:rPr>
                        <a:t>12 Month</a:t>
                      </a:r>
                      <a:endParaRPr lang="zh-CN" altLang="en-US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latin typeface="+mn-lt"/>
                        </a:rPr>
                        <a:t>Working Temp</a:t>
                      </a:r>
                      <a:endParaRPr lang="zh-CN" alt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-20℃~60℃</a:t>
                      </a:r>
                      <a:endParaRPr lang="zh-CN" altLang="en-US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6A8C7B7A-4D3E-447F-B6C0-780052118EB6}"/>
              </a:ext>
            </a:extLst>
          </p:cNvPr>
          <p:cNvSpPr/>
          <p:nvPr/>
        </p:nvSpPr>
        <p:spPr>
          <a:xfrm>
            <a:off x="1713529" y="3057527"/>
            <a:ext cx="66928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1540933"/>
            <a:r>
              <a:rPr lang="en-US" altLang="zh-CN" sz="4800" dirty="0">
                <a:solidFill>
                  <a:srgbClr val="FE0036"/>
                </a:solidFill>
                <a:latin typeface="+mj-lt"/>
                <a:ea typeface="微软雅黑 Light" panose="020B0502040204020203" pitchFamily="34" charset="-122"/>
              </a:rPr>
              <a:t>Product Specification </a:t>
            </a:r>
          </a:p>
        </p:txBody>
      </p:sp>
      <p:sp>
        <p:nvSpPr>
          <p:cNvPr id="10" name="Shape 205">
            <a:extLst>
              <a:ext uri="{FF2B5EF4-FFF2-40B4-BE49-F238E27FC236}">
                <a16:creationId xmlns:a16="http://schemas.microsoft.com/office/drawing/2014/main" id="{BB85C583-D403-49DA-AFD4-AB8D52C10B7C}"/>
              </a:ext>
            </a:extLst>
          </p:cNvPr>
          <p:cNvSpPr/>
          <p:nvPr/>
        </p:nvSpPr>
        <p:spPr>
          <a:xfrm>
            <a:off x="14585797" y="4966341"/>
            <a:ext cx="8697394" cy="359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defTabSz="1540933"/>
            <a:r>
              <a:rPr lang="en-US" altLang="zh-CN" sz="2800" b="0" dirty="0">
                <a:solidFill>
                  <a:srgbClr val="FE0036"/>
                </a:solidFill>
                <a:latin typeface="+mn-lt"/>
                <a:ea typeface="微软雅黑 Light" panose="020B0502040204020203" pitchFamily="34" charset="-122"/>
                <a:sym typeface="PingFang SC Regular"/>
              </a:rPr>
              <a:t>Download TUYA APP to </a:t>
            </a:r>
            <a:r>
              <a:rPr lang="en-US" altLang="zh-CN" sz="2800" b="0" dirty="0" err="1">
                <a:solidFill>
                  <a:srgbClr val="FE0036"/>
                </a:solidFill>
                <a:latin typeface="+mn-lt"/>
                <a:ea typeface="微软雅黑 Light" panose="020B0502040204020203" pitchFamily="34" charset="-122"/>
                <a:sym typeface="PingFang SC Regular"/>
              </a:rPr>
              <a:t>simplely</a:t>
            </a:r>
            <a:r>
              <a:rPr lang="en-US" altLang="zh-CN" sz="2800" b="0" dirty="0">
                <a:solidFill>
                  <a:srgbClr val="FE0036"/>
                </a:solidFill>
                <a:latin typeface="+mn-lt"/>
                <a:ea typeface="微软雅黑 Light" panose="020B0502040204020203" pitchFamily="34" charset="-122"/>
                <a:sym typeface="PingFang SC Regular"/>
              </a:rPr>
              <a:t> Login/register.</a:t>
            </a:r>
          </a:p>
          <a:p>
            <a:pPr defTabSz="1540933"/>
            <a:r>
              <a:rPr lang="en-US" altLang="zh-CN" sz="2800" b="0" dirty="0">
                <a:solidFill>
                  <a:srgbClr val="FE0036"/>
                </a:solidFill>
                <a:latin typeface="+mn-lt"/>
                <a:ea typeface="微软雅黑 Light" panose="020B0502040204020203" pitchFamily="34" charset="-122"/>
                <a:sym typeface="PingFang SC Regular"/>
              </a:rPr>
              <a:t>Add device to active your BLE Smart Finder</a:t>
            </a:r>
          </a:p>
          <a:p>
            <a:pPr algn="l" defTabSz="1540933"/>
            <a:endParaRPr lang="en-US" altLang="zh-CN" sz="2800" b="0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l" defTabSz="1540933"/>
            <a:endParaRPr lang="en-US" altLang="zh-CN" sz="2800" b="0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l" defTabSz="1540933"/>
            <a:endParaRPr lang="en-US" altLang="zh-CN" sz="2800" b="0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l" defTabSz="1540933"/>
            <a:endParaRPr lang="en-US" altLang="zh-CN" sz="2800" b="0" dirty="0">
              <a:solidFill>
                <a:srgbClr val="13AB59"/>
              </a:solidFill>
            </a:endParaRPr>
          </a:p>
          <a:p>
            <a:pPr algn="l" defTabSz="1540933"/>
            <a:endParaRPr lang="en-US" altLang="zh-CN" sz="2800" b="0" dirty="0">
              <a:solidFill>
                <a:srgbClr val="13AB59"/>
              </a:solidFill>
            </a:endParaRPr>
          </a:p>
          <a:p>
            <a:pPr algn="l" defTabSz="1540933"/>
            <a:r>
              <a:rPr lang="en-US" altLang="zh-CN" sz="2800" b="0" dirty="0">
                <a:solidFill>
                  <a:srgbClr val="13AB59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                     </a:t>
            </a:r>
            <a:endParaRPr lang="en-US" altLang="zh-CN" sz="1800" b="0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D8E1C42-ADEA-4FDE-8094-5753211AB2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64" y="303645"/>
            <a:ext cx="1241116" cy="143785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2C0B244-CB91-4D0D-822E-498E3D328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4149" y="6866037"/>
            <a:ext cx="3280689" cy="328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0217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/>
        </p:nvSpPr>
        <p:spPr>
          <a:xfrm>
            <a:off x="11791133" y="8746783"/>
            <a:ext cx="144333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400" b="0">
                <a:solidFill>
                  <a:srgbClr val="FF8800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endParaRPr dirty="0">
              <a:latin typeface="Helvetica Neue" panose="02000503000000020004" pitchFamily="2"/>
              <a:ea typeface="苹方 粗体" panose="020B0600000000000000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F5FD743-FEDB-4EEA-AA3F-54EA0AFA9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96192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42360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87855" y="5096675"/>
            <a:ext cx="7714289" cy="1929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 defTabSz="1540933"/>
            <a:r>
              <a:rPr lang="en-US" sz="5800" b="0" spc="120" dirty="0">
                <a:solidFill>
                  <a:srgbClr val="FFFFFF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2020</a:t>
            </a:r>
            <a:r>
              <a:rPr lang="zh-CN" altLang="en-US" sz="5800" b="0" spc="120" dirty="0">
                <a:solidFill>
                  <a:srgbClr val="FFFFFF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年</a:t>
            </a:r>
            <a:endParaRPr lang="en-US" altLang="zh-CN" sz="5800" b="0" spc="120" dirty="0">
              <a:solidFill>
                <a:srgbClr val="FFFFFF"/>
              </a:solidFill>
              <a:latin typeface="苹方 粗体" panose="020B0600000000000000" pitchFamily="34" charset="-122"/>
              <a:ea typeface="苹方 粗体" panose="020B0600000000000000" pitchFamily="34" charset="-122"/>
            </a:endParaRPr>
          </a:p>
          <a:p>
            <a:pPr algn="l" defTabSz="1540933"/>
            <a:r>
              <a:rPr lang="zh-CN" altLang="en-US" sz="5800" b="0" spc="120" dirty="0">
                <a:solidFill>
                  <a:srgbClr val="FFFFFF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目标出货量：</a:t>
            </a:r>
            <a:r>
              <a:rPr lang="en-US" altLang="zh-CN" sz="5800" b="0" spc="120" dirty="0">
                <a:solidFill>
                  <a:srgbClr val="FFFFFF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100</a:t>
            </a:r>
            <a:r>
              <a:rPr lang="zh-CN" altLang="en-US" sz="5800" b="0" spc="120" dirty="0">
                <a:solidFill>
                  <a:srgbClr val="FFFFFF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万</a:t>
            </a:r>
            <a:endParaRPr sz="5800" b="0" spc="120" dirty="0">
              <a:solidFill>
                <a:srgbClr val="FFFFFF"/>
              </a:solidFill>
              <a:latin typeface="苹方 粗体" panose="020B0600000000000000" pitchFamily="34" charset="-122"/>
              <a:ea typeface="苹方 粗体" panose="020B0600000000000000" pitchFamily="34" charset="-122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11791133" y="8746783"/>
            <a:ext cx="144333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400" b="0">
                <a:solidFill>
                  <a:srgbClr val="FF8800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endParaRPr dirty="0">
              <a:latin typeface="Helvetica Neue" panose="02000503000000020004" pitchFamily="2"/>
              <a:ea typeface="苹方 粗体" panose="020B0600000000000000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AF4E36C-84FE-427C-90A7-A38ADE569250}"/>
              </a:ext>
            </a:extLst>
          </p:cNvPr>
          <p:cNvSpPr/>
          <p:nvPr/>
        </p:nvSpPr>
        <p:spPr>
          <a:xfrm>
            <a:off x="0" y="0"/>
            <a:ext cx="24384000" cy="13826473"/>
          </a:xfrm>
          <a:prstGeom prst="rect">
            <a:avLst/>
          </a:prstGeom>
          <a:solidFill>
            <a:srgbClr val="F2F2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Shape 786" descr="THANKS">
            <a:extLst>
              <a:ext uri="{FF2B5EF4-FFF2-40B4-BE49-F238E27FC236}">
                <a16:creationId xmlns:a16="http://schemas.microsoft.com/office/drawing/2014/main" id="{8859E11E-7719-4D9A-B628-1E4212BE13FE}"/>
              </a:ext>
            </a:extLst>
          </p:cNvPr>
          <p:cNvSpPr/>
          <p:nvPr/>
        </p:nvSpPr>
        <p:spPr>
          <a:xfrm>
            <a:off x="9424804" y="5037978"/>
            <a:ext cx="5534392" cy="1649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85340" tIns="85340" rIns="85340" bIns="85340">
            <a:spAutoFit/>
          </a:bodyPr>
          <a:lstStyle>
            <a:lvl1pPr defTabSz="1540933">
              <a:defRPr sz="16000" spc="3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sz="9600" dirty="0">
                <a:solidFill>
                  <a:srgbClr val="FE0036"/>
                </a:solidFill>
                <a:latin typeface="+mj-lt"/>
                <a:ea typeface="微软雅黑 Light" panose="020B0502040204020203" pitchFamily="34" charset="-122"/>
              </a:rPr>
              <a:t>THANKS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E703DEF-6C2B-47D2-8739-E8D1E94E77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64" y="303645"/>
            <a:ext cx="1241116" cy="143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7355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87855" y="5096675"/>
            <a:ext cx="7714289" cy="1929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 defTabSz="1540933"/>
            <a:r>
              <a:rPr lang="en-US" sz="5800" b="0" spc="120" dirty="0">
                <a:solidFill>
                  <a:srgbClr val="FFFFFF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2020</a:t>
            </a:r>
            <a:r>
              <a:rPr lang="zh-CN" altLang="en-US" sz="5800" b="0" spc="120" dirty="0">
                <a:solidFill>
                  <a:srgbClr val="FFFFFF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年</a:t>
            </a:r>
            <a:endParaRPr lang="en-US" altLang="zh-CN" sz="5800" b="0" spc="120" dirty="0">
              <a:solidFill>
                <a:srgbClr val="FFFFFF"/>
              </a:solidFill>
              <a:latin typeface="苹方 粗体" panose="020B0600000000000000" pitchFamily="34" charset="-122"/>
              <a:ea typeface="苹方 粗体" panose="020B0600000000000000" pitchFamily="34" charset="-122"/>
            </a:endParaRPr>
          </a:p>
          <a:p>
            <a:pPr algn="l" defTabSz="1540933"/>
            <a:r>
              <a:rPr lang="zh-CN" altLang="en-US" sz="5800" b="0" spc="120" dirty="0">
                <a:solidFill>
                  <a:srgbClr val="FFFFFF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目标出货量：</a:t>
            </a:r>
            <a:r>
              <a:rPr lang="en-US" altLang="zh-CN" sz="5800" b="0" spc="120" dirty="0">
                <a:solidFill>
                  <a:srgbClr val="FFFFFF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100</a:t>
            </a:r>
            <a:r>
              <a:rPr lang="zh-CN" altLang="en-US" sz="5800" b="0" spc="120" dirty="0">
                <a:solidFill>
                  <a:srgbClr val="FFFFFF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万</a:t>
            </a:r>
            <a:endParaRPr sz="5800" b="0" spc="120" dirty="0">
              <a:solidFill>
                <a:srgbClr val="FFFFFF"/>
              </a:solidFill>
              <a:latin typeface="苹方 粗体" panose="020B0600000000000000" pitchFamily="34" charset="-122"/>
              <a:ea typeface="苹方 粗体" panose="020B0600000000000000" pitchFamily="34" charset="-122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11791133" y="8746783"/>
            <a:ext cx="144333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400" b="0">
                <a:solidFill>
                  <a:srgbClr val="FF8800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endParaRPr dirty="0">
              <a:latin typeface="Helvetica Neue" panose="02000503000000020004" pitchFamily="2"/>
              <a:ea typeface="苹方 粗体" panose="020B0600000000000000" pitchFamily="34" charset="-122"/>
            </a:endParaRPr>
          </a:p>
        </p:txBody>
      </p:sp>
      <p:sp>
        <p:nvSpPr>
          <p:cNvPr id="26" name="Shape 205">
            <a:extLst>
              <a:ext uri="{FF2B5EF4-FFF2-40B4-BE49-F238E27FC236}">
                <a16:creationId xmlns:a16="http://schemas.microsoft.com/office/drawing/2014/main" id="{AEDED68E-EC32-4059-A9F5-4F0F481ABDD4}"/>
              </a:ext>
            </a:extLst>
          </p:cNvPr>
          <p:cNvSpPr/>
          <p:nvPr/>
        </p:nvSpPr>
        <p:spPr>
          <a:xfrm>
            <a:off x="800100" y="2124205"/>
            <a:ext cx="10767060" cy="4145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 defTabSz="1540933"/>
            <a:br>
              <a:rPr lang="zh-CN" altLang="en-US" sz="6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</a:br>
            <a:r>
              <a:rPr lang="en-US" altLang="zh-CN" sz="3600" dirty="0">
                <a:solidFill>
                  <a:srgbClr val="FE0036"/>
                </a:solidFill>
                <a:latin typeface="+mj-lt"/>
                <a:ea typeface="微软雅黑 Light" panose="020B0502040204020203" pitchFamily="34" charset="-122"/>
              </a:rPr>
              <a:t>Application</a:t>
            </a:r>
          </a:p>
          <a:p>
            <a:pPr algn="l" defTabSz="1540933"/>
            <a:endParaRPr lang="en-US" altLang="zh-CN" sz="3600" dirty="0">
              <a:solidFill>
                <a:srgbClr val="13AB59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l" defTabSz="1540933"/>
            <a:r>
              <a:rPr lang="en-US" altLang="zh-CN" sz="2800" b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Anti-lost belongings</a:t>
            </a:r>
            <a:r>
              <a:rPr lang="zh-CN" altLang="en-US" sz="2800" b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，</a:t>
            </a:r>
            <a:r>
              <a:rPr lang="en-US" altLang="zh-CN" sz="2800" b="0" dirty="0" err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eg</a:t>
            </a:r>
            <a:r>
              <a:rPr lang="zh-CN" altLang="en-US" sz="2800" b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：</a:t>
            </a:r>
            <a:r>
              <a:rPr lang="en-US" altLang="zh-CN" sz="2800" b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Mobile Phone</a:t>
            </a:r>
            <a:r>
              <a:rPr lang="zh-CN" altLang="en-US" sz="2800" b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、</a:t>
            </a:r>
            <a:r>
              <a:rPr lang="en-US" altLang="zh-CN" sz="2800" b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Key</a:t>
            </a:r>
            <a:r>
              <a:rPr lang="zh-CN" altLang="en-US" sz="2800" b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、</a:t>
            </a:r>
            <a:r>
              <a:rPr lang="en-US" altLang="zh-CN" sz="2800" b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Wallet</a:t>
            </a:r>
            <a:r>
              <a:rPr lang="zh-CN" altLang="en-US" sz="2800" b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、</a:t>
            </a:r>
            <a:r>
              <a:rPr lang="en-US" altLang="zh-CN" sz="2800" b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Umbrella</a:t>
            </a:r>
            <a:r>
              <a:rPr lang="zh-CN" altLang="en-US" sz="2800" b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、</a:t>
            </a:r>
            <a:r>
              <a:rPr lang="en-US" altLang="zh-CN" sz="2800" b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Suitcase and so on.</a:t>
            </a:r>
            <a:endParaRPr lang="en-US" altLang="zh-CN" sz="3600" b="0" spc="120" dirty="0">
              <a:solidFill>
                <a:srgbClr val="13AB59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algn="l" defTabSz="1540933"/>
            <a:endParaRPr lang="en-US" sz="3600" b="0" spc="120" dirty="0">
              <a:solidFill>
                <a:srgbClr val="13AB59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l" defTabSz="1540933"/>
            <a:endParaRPr sz="3600" b="0" spc="120" dirty="0">
              <a:solidFill>
                <a:schemeClr val="bg1"/>
              </a:solidFill>
              <a:latin typeface="苹方 粗体" panose="020B0600000000000000" pitchFamily="34" charset="-122"/>
              <a:ea typeface="苹方 粗体" panose="020B0600000000000000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B6F565F-6183-404C-BCE6-D0BC2D0ED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14924"/>
            <a:ext cx="11935465" cy="20040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7FE2A3C-0863-4FF4-B06D-69CBA4BE04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3" t="-379" r="15280" b="379"/>
          <a:stretch/>
        </p:blipFill>
        <p:spPr>
          <a:xfrm>
            <a:off x="11868429" y="-38988"/>
            <a:ext cx="12515571" cy="1372584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D28EE14-D076-4476-A05D-EB1949E142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64" y="303645"/>
            <a:ext cx="1241116" cy="143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7483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87855" y="5096675"/>
            <a:ext cx="7714289" cy="1929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 defTabSz="1540933"/>
            <a:r>
              <a:rPr lang="en-US" sz="5800" b="0" spc="120" dirty="0">
                <a:solidFill>
                  <a:srgbClr val="FFFFFF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2020</a:t>
            </a:r>
            <a:r>
              <a:rPr lang="zh-CN" altLang="en-US" sz="5800" b="0" spc="120" dirty="0">
                <a:solidFill>
                  <a:srgbClr val="FFFFFF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年</a:t>
            </a:r>
            <a:endParaRPr lang="en-US" altLang="zh-CN" sz="5800" b="0" spc="120" dirty="0">
              <a:solidFill>
                <a:srgbClr val="FFFFFF"/>
              </a:solidFill>
              <a:latin typeface="苹方 粗体" panose="020B0600000000000000" pitchFamily="34" charset="-122"/>
              <a:ea typeface="苹方 粗体" panose="020B0600000000000000" pitchFamily="34" charset="-122"/>
            </a:endParaRPr>
          </a:p>
          <a:p>
            <a:pPr algn="l" defTabSz="1540933"/>
            <a:r>
              <a:rPr lang="zh-CN" altLang="en-US" sz="5800" b="0" spc="120" dirty="0">
                <a:solidFill>
                  <a:srgbClr val="FFFFFF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目标出货量：</a:t>
            </a:r>
            <a:r>
              <a:rPr lang="en-US" altLang="zh-CN" sz="5800" b="0" spc="120" dirty="0">
                <a:solidFill>
                  <a:srgbClr val="FFFFFF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100</a:t>
            </a:r>
            <a:r>
              <a:rPr lang="zh-CN" altLang="en-US" sz="5800" b="0" spc="120" dirty="0">
                <a:solidFill>
                  <a:srgbClr val="FFFFFF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万</a:t>
            </a:r>
            <a:endParaRPr sz="5800" b="0" spc="120" dirty="0">
              <a:solidFill>
                <a:srgbClr val="FFFFFF"/>
              </a:solidFill>
              <a:latin typeface="苹方 粗体" panose="020B0600000000000000" pitchFamily="34" charset="-122"/>
              <a:ea typeface="苹方 粗体" panose="020B0600000000000000" pitchFamily="34" charset="-122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11791133" y="8746783"/>
            <a:ext cx="144333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400" b="0">
                <a:solidFill>
                  <a:srgbClr val="FF8800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endParaRPr dirty="0">
              <a:latin typeface="Helvetica Neue" panose="02000503000000020004" pitchFamily="2"/>
              <a:ea typeface="苹方 粗体" panose="020B0600000000000000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6EC7A41-4317-4877-B91D-0B41689B5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96192" cy="1371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6EB702E-C34B-463F-B50D-55A76EB910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64" y="303645"/>
            <a:ext cx="1241116" cy="143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2350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/>
        </p:nvSpPr>
        <p:spPr>
          <a:xfrm>
            <a:off x="11791133" y="8746783"/>
            <a:ext cx="144333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400" b="0">
                <a:solidFill>
                  <a:srgbClr val="FF8800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endParaRPr dirty="0">
              <a:latin typeface="Helvetica Neue" panose="02000503000000020004" pitchFamily="2"/>
              <a:ea typeface="苹方 粗体" panose="020B0600000000000000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F69AA12-7D92-41BC-8960-E252FC3B9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ED09084-63B4-4B06-84EE-7EA86EE455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64" y="303645"/>
            <a:ext cx="1241116" cy="143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7831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87855" y="5096675"/>
            <a:ext cx="7714289" cy="1929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 defTabSz="1540933"/>
            <a:r>
              <a:rPr lang="en-US" sz="5800" b="0" spc="120" dirty="0">
                <a:solidFill>
                  <a:srgbClr val="FFFFFF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2020</a:t>
            </a:r>
            <a:r>
              <a:rPr lang="zh-CN" altLang="en-US" sz="5800" b="0" spc="120" dirty="0">
                <a:solidFill>
                  <a:srgbClr val="FFFFFF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年</a:t>
            </a:r>
            <a:endParaRPr lang="en-US" altLang="zh-CN" sz="5800" b="0" spc="120" dirty="0">
              <a:solidFill>
                <a:srgbClr val="FFFFFF"/>
              </a:solidFill>
              <a:latin typeface="苹方 粗体" panose="020B0600000000000000" pitchFamily="34" charset="-122"/>
              <a:ea typeface="苹方 粗体" panose="020B0600000000000000" pitchFamily="34" charset="-122"/>
            </a:endParaRPr>
          </a:p>
          <a:p>
            <a:pPr algn="l" defTabSz="1540933"/>
            <a:r>
              <a:rPr lang="zh-CN" altLang="en-US" sz="5800" b="0" spc="120" dirty="0">
                <a:solidFill>
                  <a:srgbClr val="FFFFFF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目标出货量：</a:t>
            </a:r>
            <a:r>
              <a:rPr lang="en-US" altLang="zh-CN" sz="5800" b="0" spc="120" dirty="0">
                <a:solidFill>
                  <a:srgbClr val="FFFFFF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100</a:t>
            </a:r>
            <a:r>
              <a:rPr lang="zh-CN" altLang="en-US" sz="5800" b="0" spc="120" dirty="0">
                <a:solidFill>
                  <a:srgbClr val="FFFFFF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万</a:t>
            </a:r>
            <a:endParaRPr sz="5800" b="0" spc="120" dirty="0">
              <a:solidFill>
                <a:srgbClr val="FFFFFF"/>
              </a:solidFill>
              <a:latin typeface="苹方 粗体" panose="020B0600000000000000" pitchFamily="34" charset="-122"/>
              <a:ea typeface="苹方 粗体" panose="020B0600000000000000" pitchFamily="34" charset="-122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11791133" y="8746783"/>
            <a:ext cx="144333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400" b="0">
                <a:solidFill>
                  <a:srgbClr val="FF8800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endParaRPr dirty="0">
              <a:latin typeface="Helvetica Neue" panose="02000503000000020004" pitchFamily="2"/>
              <a:ea typeface="苹方 粗体" panose="020B0600000000000000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7CCC639-7348-496A-829D-03D24718B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96192" cy="13716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6D79F8-0704-4633-B931-577A89391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64" y="303645"/>
            <a:ext cx="1241116" cy="143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8143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87855" y="5096675"/>
            <a:ext cx="7714289" cy="1929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 defTabSz="1540933"/>
            <a:r>
              <a:rPr lang="en-US" sz="5800" b="0" spc="120" dirty="0">
                <a:solidFill>
                  <a:srgbClr val="FFFFFF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2020</a:t>
            </a:r>
            <a:r>
              <a:rPr lang="zh-CN" altLang="en-US" sz="5800" b="0" spc="120" dirty="0">
                <a:solidFill>
                  <a:srgbClr val="FFFFFF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年</a:t>
            </a:r>
            <a:endParaRPr lang="en-US" altLang="zh-CN" sz="5800" b="0" spc="120" dirty="0">
              <a:solidFill>
                <a:srgbClr val="FFFFFF"/>
              </a:solidFill>
              <a:latin typeface="苹方 粗体" panose="020B0600000000000000" pitchFamily="34" charset="-122"/>
              <a:ea typeface="苹方 粗体" panose="020B0600000000000000" pitchFamily="34" charset="-122"/>
            </a:endParaRPr>
          </a:p>
          <a:p>
            <a:pPr algn="l" defTabSz="1540933"/>
            <a:r>
              <a:rPr lang="zh-CN" altLang="en-US" sz="5800" b="0" spc="120" dirty="0">
                <a:solidFill>
                  <a:srgbClr val="FFFFFF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目标出货量：</a:t>
            </a:r>
            <a:r>
              <a:rPr lang="en-US" altLang="zh-CN" sz="5800" b="0" spc="120" dirty="0">
                <a:solidFill>
                  <a:srgbClr val="FFFFFF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100</a:t>
            </a:r>
            <a:r>
              <a:rPr lang="zh-CN" altLang="en-US" sz="5800" b="0" spc="120" dirty="0">
                <a:solidFill>
                  <a:srgbClr val="FFFFFF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万</a:t>
            </a:r>
            <a:endParaRPr sz="5800" b="0" spc="120" dirty="0">
              <a:solidFill>
                <a:srgbClr val="FFFFFF"/>
              </a:solidFill>
              <a:latin typeface="苹方 粗体" panose="020B0600000000000000" pitchFamily="34" charset="-122"/>
              <a:ea typeface="苹方 粗体" panose="020B0600000000000000" pitchFamily="34" charset="-122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11791133" y="8746783"/>
            <a:ext cx="144333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400" b="0">
                <a:solidFill>
                  <a:srgbClr val="FF8800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endParaRPr dirty="0">
              <a:latin typeface="Helvetica Neue" panose="02000503000000020004" pitchFamily="2"/>
              <a:ea typeface="苹方 粗体" panose="020B0600000000000000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4537DA1-38A0-42E9-8819-47189C611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96192" cy="13716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A273ACD-11A6-49AB-8C32-E6351E369C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64" y="303645"/>
            <a:ext cx="1241116" cy="143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1008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87855" y="5096675"/>
            <a:ext cx="7714289" cy="1929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 defTabSz="1540933"/>
            <a:r>
              <a:rPr lang="en-US" sz="5800" b="0" spc="120" dirty="0">
                <a:solidFill>
                  <a:srgbClr val="FFFFFF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2020</a:t>
            </a:r>
            <a:r>
              <a:rPr lang="zh-CN" altLang="en-US" sz="5800" b="0" spc="120" dirty="0">
                <a:solidFill>
                  <a:srgbClr val="FFFFFF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年</a:t>
            </a:r>
            <a:endParaRPr lang="en-US" altLang="zh-CN" sz="5800" b="0" spc="120" dirty="0">
              <a:solidFill>
                <a:srgbClr val="FFFFFF"/>
              </a:solidFill>
              <a:latin typeface="苹方 粗体" panose="020B0600000000000000" pitchFamily="34" charset="-122"/>
              <a:ea typeface="苹方 粗体" panose="020B0600000000000000" pitchFamily="34" charset="-122"/>
            </a:endParaRPr>
          </a:p>
          <a:p>
            <a:pPr algn="l" defTabSz="1540933"/>
            <a:r>
              <a:rPr lang="zh-CN" altLang="en-US" sz="5800" b="0" spc="120" dirty="0">
                <a:solidFill>
                  <a:srgbClr val="FFFFFF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目标出货量：</a:t>
            </a:r>
            <a:r>
              <a:rPr lang="en-US" altLang="zh-CN" sz="5800" b="0" spc="120" dirty="0">
                <a:solidFill>
                  <a:srgbClr val="FFFFFF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100</a:t>
            </a:r>
            <a:r>
              <a:rPr lang="zh-CN" altLang="en-US" sz="5800" b="0" spc="120" dirty="0">
                <a:solidFill>
                  <a:srgbClr val="FFFFFF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万</a:t>
            </a:r>
            <a:endParaRPr sz="5800" b="0" spc="120" dirty="0">
              <a:solidFill>
                <a:srgbClr val="FFFFFF"/>
              </a:solidFill>
              <a:latin typeface="苹方 粗体" panose="020B0600000000000000" pitchFamily="34" charset="-122"/>
              <a:ea typeface="苹方 粗体" panose="020B0600000000000000" pitchFamily="34" charset="-122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11791133" y="8746783"/>
            <a:ext cx="144333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400" b="0">
                <a:solidFill>
                  <a:srgbClr val="FF8800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endParaRPr dirty="0">
              <a:latin typeface="Helvetica Neue" panose="02000503000000020004" pitchFamily="2"/>
              <a:ea typeface="苹方 粗体" panose="020B0600000000000000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AF4E36C-84FE-427C-90A7-A38ADE569250}"/>
              </a:ext>
            </a:extLst>
          </p:cNvPr>
          <p:cNvSpPr/>
          <p:nvPr/>
        </p:nvSpPr>
        <p:spPr>
          <a:xfrm>
            <a:off x="0" y="0"/>
            <a:ext cx="24453166" cy="13716000"/>
          </a:xfrm>
          <a:prstGeom prst="rect">
            <a:avLst/>
          </a:prstGeom>
          <a:solidFill>
            <a:srgbClr val="F2F2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525E07E-706A-4210-B4F8-A02E8D684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973" y="4136539"/>
            <a:ext cx="5990447" cy="5990447"/>
          </a:xfrm>
          <a:prstGeom prst="rect">
            <a:avLst/>
          </a:prstGeom>
        </p:spPr>
      </p:pic>
      <p:sp>
        <p:nvSpPr>
          <p:cNvPr id="11" name="Shape 205">
            <a:extLst>
              <a:ext uri="{FF2B5EF4-FFF2-40B4-BE49-F238E27FC236}">
                <a16:creationId xmlns:a16="http://schemas.microsoft.com/office/drawing/2014/main" id="{BCF77AED-786C-481E-83A2-7D9FC8650DF7}"/>
              </a:ext>
            </a:extLst>
          </p:cNvPr>
          <p:cNvSpPr/>
          <p:nvPr/>
        </p:nvSpPr>
        <p:spPr>
          <a:xfrm>
            <a:off x="11791133" y="2177257"/>
            <a:ext cx="10912750" cy="11470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 defTabSz="1540933"/>
            <a:br>
              <a:rPr lang="zh-CN" altLang="en-US" sz="6000" dirty="0">
                <a:solidFill>
                  <a:schemeClr val="bg1"/>
                </a:solidFill>
              </a:rPr>
            </a:br>
            <a:endParaRPr lang="en-US" altLang="zh-CN" sz="6000" dirty="0">
              <a:solidFill>
                <a:schemeClr val="bg1"/>
              </a:solidFill>
            </a:endParaRPr>
          </a:p>
          <a:p>
            <a:pPr algn="l" defTabSz="1540933"/>
            <a:endParaRPr lang="en-US" altLang="zh-CN" sz="3600" dirty="0">
              <a:solidFill>
                <a:srgbClr val="13AB59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l" defTabSz="1540933"/>
            <a:r>
              <a:rPr lang="en-US" altLang="zh-CN" sz="4800" dirty="0">
                <a:solidFill>
                  <a:srgbClr val="FE0036"/>
                </a:solidFill>
                <a:latin typeface="+mj-lt"/>
                <a:ea typeface="微软雅黑 Light" panose="020B0502040204020203" pitchFamily="34" charset="-122"/>
              </a:rPr>
              <a:t>Appearance Design</a:t>
            </a:r>
          </a:p>
          <a:p>
            <a:pPr algn="l" defTabSz="1540933"/>
            <a:endParaRPr lang="en-US" altLang="zh-CN" sz="3600" dirty="0">
              <a:solidFill>
                <a:srgbClr val="00B05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l" defTabSz="1540933"/>
            <a:endParaRPr lang="en-US" altLang="zh-CN" sz="3600" dirty="0">
              <a:solidFill>
                <a:srgbClr val="00B05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/>
            <a:r>
              <a:rPr lang="en-US" altLang="zh-CN" b="0" dirty="0">
                <a:solidFill>
                  <a:schemeClr val="tx1"/>
                </a:solidFill>
                <a:latin typeface="+mn-lt"/>
                <a:ea typeface="微软雅黑" panose="020B0503020204020204" pitchFamily="34" charset="-122"/>
              </a:rPr>
              <a:t>● </a:t>
            </a:r>
            <a:r>
              <a:rPr lang="en-US" altLang="zh-CN" b="0" dirty="0">
                <a:solidFill>
                  <a:schemeClr val="tx1"/>
                </a:solidFill>
                <a:latin typeface="+mn-lt"/>
                <a:ea typeface="微软雅黑 Light" panose="020B0502040204020203" pitchFamily="34" charset="-122"/>
              </a:rPr>
              <a:t>After sandblasting and oxidation, the aluminum alloy outer frame is treated with high gloss </a:t>
            </a:r>
            <a:r>
              <a:rPr lang="en-US" altLang="zh-CN" b="0" dirty="0" err="1">
                <a:solidFill>
                  <a:schemeClr val="tx1"/>
                </a:solidFill>
                <a:latin typeface="+mn-lt"/>
                <a:ea typeface="微软雅黑 Light" panose="020B0502040204020203" pitchFamily="34" charset="-122"/>
              </a:rPr>
              <a:t>trimming.Simple</a:t>
            </a:r>
            <a:r>
              <a:rPr lang="en-US" altLang="zh-CN" b="0" dirty="0">
                <a:solidFill>
                  <a:schemeClr val="tx1"/>
                </a:solidFill>
                <a:latin typeface="+mn-lt"/>
                <a:ea typeface="微软雅黑 Light" panose="020B0502040204020203" pitchFamily="34" charset="-122"/>
              </a:rPr>
              <a:t> and fashionable design.</a:t>
            </a:r>
          </a:p>
          <a:p>
            <a:pPr algn="just">
              <a:spcAft>
                <a:spcPts val="0"/>
              </a:spcAft>
            </a:pPr>
            <a:endParaRPr lang="en-US" altLang="zh-CN" sz="2800" b="0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spcAft>
                <a:spcPts val="0"/>
              </a:spcAft>
            </a:pPr>
            <a:endParaRPr lang="en-US" altLang="zh-CN" sz="2800" b="0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spcAft>
                <a:spcPts val="0"/>
              </a:spcAft>
            </a:pPr>
            <a:endParaRPr lang="en-US" altLang="zh-CN" sz="2800" b="0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>
              <a:spcAft>
                <a:spcPts val="0"/>
              </a:spcAft>
            </a:pPr>
            <a:endParaRPr lang="zh-CN" altLang="zh-CN" sz="2800" b="0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l" defTabSz="1540933"/>
            <a:endParaRPr lang="en-US" altLang="zh-CN" sz="3600" b="0" dirty="0">
              <a:solidFill>
                <a:schemeClr val="tx1"/>
              </a:solidFill>
            </a:endParaRPr>
          </a:p>
          <a:p>
            <a:pPr algn="l" defTabSz="1540933"/>
            <a:endParaRPr lang="zh-CN" altLang="zh-CN" sz="3600" b="0" dirty="0">
              <a:solidFill>
                <a:schemeClr val="tx1"/>
              </a:solidFill>
            </a:endParaRPr>
          </a:p>
          <a:p>
            <a:pPr algn="l" defTabSz="1540933"/>
            <a:endParaRPr lang="zh-CN" altLang="zh-CN" sz="3600" b="0" dirty="0">
              <a:solidFill>
                <a:schemeClr val="tx1"/>
              </a:solidFill>
            </a:endParaRPr>
          </a:p>
          <a:p>
            <a:pPr algn="l" defTabSz="1540933"/>
            <a:endParaRPr lang="zh-CN" altLang="zh-CN" sz="3600" b="0" dirty="0">
              <a:solidFill>
                <a:schemeClr val="tx1"/>
              </a:solidFill>
            </a:endParaRPr>
          </a:p>
          <a:p>
            <a:pPr algn="l" defTabSz="1540933"/>
            <a:endParaRPr lang="en-US" altLang="zh-CN" sz="3600" b="0" dirty="0">
              <a:solidFill>
                <a:schemeClr val="tx1"/>
              </a:solidFill>
            </a:endParaRPr>
          </a:p>
          <a:p>
            <a:pPr algn="l" defTabSz="1540933"/>
            <a:endParaRPr lang="en-US" sz="3600" b="0" spc="120" dirty="0">
              <a:solidFill>
                <a:srgbClr val="13AB59"/>
              </a:solidFill>
              <a:latin typeface="苹方 粗体" panose="020B0600000000000000" pitchFamily="34" charset="-122"/>
              <a:ea typeface="苹方 粗体" panose="020B0600000000000000" pitchFamily="34" charset="-122"/>
            </a:endParaRPr>
          </a:p>
          <a:p>
            <a:pPr algn="l" defTabSz="1540933"/>
            <a:endParaRPr sz="3600" b="0" spc="120" dirty="0">
              <a:solidFill>
                <a:schemeClr val="bg1"/>
              </a:solidFill>
              <a:latin typeface="苹方 粗体" panose="020B0600000000000000" pitchFamily="34" charset="-122"/>
              <a:ea typeface="苹方 粗体" panose="020B0600000000000000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187774C-8ACB-4429-8CD5-BD09DBB8E4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64" y="303645"/>
            <a:ext cx="1241116" cy="143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13234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87855" y="5096675"/>
            <a:ext cx="7714289" cy="1929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 defTabSz="1540933"/>
            <a:r>
              <a:rPr lang="en-US" sz="5800" b="0" spc="120" dirty="0">
                <a:solidFill>
                  <a:srgbClr val="FFFFFF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2020</a:t>
            </a:r>
            <a:r>
              <a:rPr lang="zh-CN" altLang="en-US" sz="5800" b="0" spc="120" dirty="0">
                <a:solidFill>
                  <a:srgbClr val="FFFFFF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年</a:t>
            </a:r>
            <a:endParaRPr lang="en-US" altLang="zh-CN" sz="5800" b="0" spc="120" dirty="0">
              <a:solidFill>
                <a:srgbClr val="FFFFFF"/>
              </a:solidFill>
              <a:latin typeface="苹方 粗体" panose="020B0600000000000000" pitchFamily="34" charset="-122"/>
              <a:ea typeface="苹方 粗体" panose="020B0600000000000000" pitchFamily="34" charset="-122"/>
            </a:endParaRPr>
          </a:p>
          <a:p>
            <a:pPr algn="l" defTabSz="1540933"/>
            <a:r>
              <a:rPr lang="zh-CN" altLang="en-US" sz="5800" b="0" spc="120" dirty="0">
                <a:solidFill>
                  <a:srgbClr val="FFFFFF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目标出货量：</a:t>
            </a:r>
            <a:r>
              <a:rPr lang="en-US" altLang="zh-CN" sz="5800" b="0" spc="120" dirty="0">
                <a:solidFill>
                  <a:srgbClr val="FFFFFF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100</a:t>
            </a:r>
            <a:r>
              <a:rPr lang="zh-CN" altLang="en-US" sz="5800" b="0" spc="120" dirty="0">
                <a:solidFill>
                  <a:srgbClr val="FFFFFF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万</a:t>
            </a:r>
            <a:endParaRPr sz="5800" b="0" spc="120" dirty="0">
              <a:solidFill>
                <a:srgbClr val="FFFFFF"/>
              </a:solidFill>
              <a:latin typeface="苹方 粗体" panose="020B0600000000000000" pitchFamily="34" charset="-122"/>
              <a:ea typeface="苹方 粗体" panose="020B0600000000000000" pitchFamily="34" charset="-122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11791133" y="8746783"/>
            <a:ext cx="144333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400" b="0">
                <a:solidFill>
                  <a:srgbClr val="FF8800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endParaRPr dirty="0">
              <a:latin typeface="Helvetica Neue" panose="02000503000000020004" pitchFamily="2"/>
              <a:ea typeface="苹方 粗体" panose="020B0600000000000000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AF4E36C-84FE-427C-90A7-A38ADE569250}"/>
              </a:ext>
            </a:extLst>
          </p:cNvPr>
          <p:cNvSpPr/>
          <p:nvPr/>
        </p:nvSpPr>
        <p:spPr>
          <a:xfrm>
            <a:off x="-69166" y="0"/>
            <a:ext cx="24453166" cy="13716000"/>
          </a:xfrm>
          <a:prstGeom prst="rect">
            <a:avLst/>
          </a:prstGeom>
          <a:solidFill>
            <a:srgbClr val="F2F2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7EF4201-D433-4ADE-B097-36E14AFA4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4545"/>
            <a:ext cx="15615155" cy="10103005"/>
          </a:xfrm>
          <a:prstGeom prst="rect">
            <a:avLst/>
          </a:prstGeom>
        </p:spPr>
      </p:pic>
      <p:sp>
        <p:nvSpPr>
          <p:cNvPr id="11" name="Shape 205">
            <a:extLst>
              <a:ext uri="{FF2B5EF4-FFF2-40B4-BE49-F238E27FC236}">
                <a16:creationId xmlns:a16="http://schemas.microsoft.com/office/drawing/2014/main" id="{BCF77AED-786C-481E-83A2-7D9FC8650DF7}"/>
              </a:ext>
            </a:extLst>
          </p:cNvPr>
          <p:cNvSpPr/>
          <p:nvPr/>
        </p:nvSpPr>
        <p:spPr>
          <a:xfrm>
            <a:off x="11791133" y="4052477"/>
            <a:ext cx="10912750" cy="7407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 defTabSz="1540933"/>
            <a:endParaRPr lang="en-US" altLang="zh-CN" sz="6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l" defTabSz="1540933"/>
            <a:r>
              <a:rPr lang="en-US" altLang="zh-CN" sz="4800" dirty="0">
                <a:solidFill>
                  <a:srgbClr val="FE0036"/>
                </a:solidFill>
                <a:latin typeface="+mj-lt"/>
                <a:ea typeface="微软雅黑 Light" panose="020B0502040204020203" pitchFamily="34" charset="-122"/>
              </a:rPr>
              <a:t>Hardware</a:t>
            </a:r>
            <a:endParaRPr lang="zh-CN" altLang="zh-CN" sz="4800" dirty="0">
              <a:solidFill>
                <a:srgbClr val="FE0036"/>
              </a:solidFill>
              <a:latin typeface="+mj-lt"/>
              <a:ea typeface="微软雅黑 Light" panose="020B0502040204020203" pitchFamily="34" charset="-122"/>
            </a:endParaRPr>
          </a:p>
          <a:p>
            <a:pPr algn="l" defTabSz="1540933"/>
            <a:endParaRPr lang="en-US" altLang="zh-CN" sz="3600" dirty="0">
              <a:solidFill>
                <a:srgbClr val="FF9F1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l" defTabSz="1540933"/>
            <a:endParaRPr lang="en-US" altLang="zh-CN" sz="3600" dirty="0">
              <a:solidFill>
                <a:srgbClr val="FF9F1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/>
            <a:r>
              <a:rPr lang="en-US" altLang="zh-CN" b="0" dirty="0">
                <a:solidFill>
                  <a:schemeClr val="tx1"/>
                </a:solidFill>
                <a:latin typeface="+mn-lt"/>
                <a:ea typeface="微软雅黑 Light" panose="020B0502040204020203" pitchFamily="34" charset="-122"/>
              </a:rPr>
              <a:t>● Built-in buzzer, the volume can reach 90dB, even in noisy environment, it can recognize the prompt tone.</a:t>
            </a:r>
          </a:p>
          <a:p>
            <a:pPr algn="just">
              <a:spcAft>
                <a:spcPts val="0"/>
              </a:spcAft>
            </a:pPr>
            <a:endParaRPr lang="en-US" altLang="zh-CN" b="0" dirty="0">
              <a:solidFill>
                <a:schemeClr val="tx1"/>
              </a:solidFill>
              <a:latin typeface="+mn-lt"/>
              <a:ea typeface="微软雅黑 Light" panose="020B0502040204020203" pitchFamily="34" charset="-122"/>
            </a:endParaRPr>
          </a:p>
          <a:p>
            <a:pPr algn="just"/>
            <a:r>
              <a:rPr lang="en-US" altLang="zh-CN" b="0" dirty="0">
                <a:solidFill>
                  <a:schemeClr val="tx1"/>
                </a:solidFill>
                <a:latin typeface="+mn-lt"/>
                <a:ea typeface="微软雅黑" panose="020B0503020204020204" pitchFamily="34" charset="-122"/>
              </a:rPr>
              <a:t>● </a:t>
            </a:r>
            <a:r>
              <a:rPr lang="en-US" altLang="zh-CN" b="0" dirty="0">
                <a:solidFill>
                  <a:schemeClr val="tx1"/>
                </a:solidFill>
                <a:latin typeface="+mn-lt"/>
                <a:ea typeface="微软雅黑 Light" panose="020B0502040204020203" pitchFamily="34" charset="-122"/>
              </a:rPr>
              <a:t>It adopts replaceable CR2032 battery for power supply, and it has stronger endurance.</a:t>
            </a:r>
          </a:p>
          <a:p>
            <a:pPr algn="just">
              <a:spcAft>
                <a:spcPts val="0"/>
              </a:spcAft>
            </a:pPr>
            <a:endParaRPr lang="en-US" altLang="zh-CN" b="0" dirty="0">
              <a:solidFill>
                <a:schemeClr val="tx1"/>
              </a:solidFill>
              <a:latin typeface="+mn-lt"/>
              <a:ea typeface="微软雅黑 Light" panose="020B0502040204020203" pitchFamily="34" charset="-122"/>
            </a:endParaRPr>
          </a:p>
          <a:p>
            <a:pPr algn="l" defTabSz="1540933"/>
            <a:r>
              <a:rPr lang="en-US" altLang="zh-CN" b="0" dirty="0">
                <a:solidFill>
                  <a:schemeClr val="tx1"/>
                </a:solidFill>
                <a:latin typeface="+mn-lt"/>
                <a:ea typeface="微软雅黑" panose="020B0503020204020204" pitchFamily="34" charset="-122"/>
              </a:rPr>
              <a:t>● </a:t>
            </a:r>
            <a:r>
              <a:rPr lang="en-US" altLang="zh-CN" b="0" dirty="0">
                <a:solidFill>
                  <a:schemeClr val="tx1"/>
                </a:solidFill>
                <a:latin typeface="+mn-lt"/>
              </a:rPr>
              <a:t>It uses bk3431q low-power Bluetooth chip with power optimization. It works 10-12 months normally.</a:t>
            </a:r>
          </a:p>
          <a:p>
            <a:pPr algn="l" defTabSz="1540933"/>
            <a:endParaRPr lang="en-US" altLang="zh-CN" sz="3600" b="0" dirty="0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2805EA9-DFAB-4F87-A5C5-54C3D75457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64" y="303645"/>
            <a:ext cx="1241116" cy="143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28551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87855" y="5096675"/>
            <a:ext cx="7714289" cy="1929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 defTabSz="1540933"/>
            <a:r>
              <a:rPr lang="en-US" sz="5800" b="0" spc="120" dirty="0">
                <a:solidFill>
                  <a:srgbClr val="FFFFFF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2020</a:t>
            </a:r>
            <a:r>
              <a:rPr lang="zh-CN" altLang="en-US" sz="5800" b="0" spc="120" dirty="0">
                <a:solidFill>
                  <a:srgbClr val="FFFFFF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年</a:t>
            </a:r>
            <a:endParaRPr lang="en-US" altLang="zh-CN" sz="5800" b="0" spc="120" dirty="0">
              <a:solidFill>
                <a:srgbClr val="FFFFFF"/>
              </a:solidFill>
              <a:latin typeface="苹方 粗体" panose="020B0600000000000000" pitchFamily="34" charset="-122"/>
              <a:ea typeface="苹方 粗体" panose="020B0600000000000000" pitchFamily="34" charset="-122"/>
            </a:endParaRPr>
          </a:p>
          <a:p>
            <a:pPr algn="l" defTabSz="1540933"/>
            <a:r>
              <a:rPr lang="zh-CN" altLang="en-US" sz="5800" b="0" spc="120" dirty="0">
                <a:solidFill>
                  <a:srgbClr val="FFFFFF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目标出货量：</a:t>
            </a:r>
            <a:r>
              <a:rPr lang="en-US" altLang="zh-CN" sz="5800" b="0" spc="120" dirty="0">
                <a:solidFill>
                  <a:srgbClr val="FFFFFF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100</a:t>
            </a:r>
            <a:r>
              <a:rPr lang="zh-CN" altLang="en-US" sz="5800" b="0" spc="120" dirty="0">
                <a:solidFill>
                  <a:srgbClr val="FFFFFF"/>
                </a:solidFill>
                <a:latin typeface="苹方 粗体" panose="020B0600000000000000" pitchFamily="34" charset="-122"/>
                <a:ea typeface="苹方 粗体" panose="020B0600000000000000" pitchFamily="34" charset="-122"/>
              </a:rPr>
              <a:t>万</a:t>
            </a:r>
            <a:endParaRPr sz="5800" b="0" spc="120" dirty="0">
              <a:solidFill>
                <a:srgbClr val="FFFFFF"/>
              </a:solidFill>
              <a:latin typeface="苹方 粗体" panose="020B0600000000000000" pitchFamily="34" charset="-122"/>
              <a:ea typeface="苹方 粗体" panose="020B0600000000000000" pitchFamily="34" charset="-122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11791133" y="8746783"/>
            <a:ext cx="144333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400" b="0">
                <a:solidFill>
                  <a:srgbClr val="FF8800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endParaRPr dirty="0">
              <a:latin typeface="Helvetica Neue" panose="02000503000000020004" pitchFamily="2"/>
              <a:ea typeface="苹方 粗体" panose="020B0600000000000000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AF4E36C-84FE-427C-90A7-A38ADE569250}"/>
              </a:ext>
            </a:extLst>
          </p:cNvPr>
          <p:cNvSpPr/>
          <p:nvPr/>
        </p:nvSpPr>
        <p:spPr>
          <a:xfrm>
            <a:off x="-69166" y="0"/>
            <a:ext cx="24453166" cy="13716000"/>
          </a:xfrm>
          <a:prstGeom prst="rect">
            <a:avLst/>
          </a:prstGeom>
          <a:solidFill>
            <a:srgbClr val="F2F2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7EF4201-D433-4ADE-B097-36E14AFA4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4545"/>
            <a:ext cx="15615155" cy="10103005"/>
          </a:xfrm>
          <a:prstGeom prst="rect">
            <a:avLst/>
          </a:prstGeom>
        </p:spPr>
      </p:pic>
      <p:sp>
        <p:nvSpPr>
          <p:cNvPr id="11" name="Shape 205">
            <a:extLst>
              <a:ext uri="{FF2B5EF4-FFF2-40B4-BE49-F238E27FC236}">
                <a16:creationId xmlns:a16="http://schemas.microsoft.com/office/drawing/2014/main" id="{BCF77AED-786C-481E-83A2-7D9FC8650DF7}"/>
              </a:ext>
            </a:extLst>
          </p:cNvPr>
          <p:cNvSpPr/>
          <p:nvPr/>
        </p:nvSpPr>
        <p:spPr>
          <a:xfrm>
            <a:off x="11791133" y="4052477"/>
            <a:ext cx="10912750" cy="7407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 defTabSz="1540933"/>
            <a:endParaRPr lang="en-US" altLang="zh-CN" sz="6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l" defTabSz="1540933"/>
            <a:r>
              <a:rPr lang="en-US" altLang="zh-CN" sz="4800" dirty="0">
                <a:solidFill>
                  <a:srgbClr val="FE0036"/>
                </a:solidFill>
                <a:latin typeface="+mj-lt"/>
                <a:ea typeface="微软雅黑 Light" panose="020B0502040204020203" pitchFamily="34" charset="-122"/>
              </a:rPr>
              <a:t>Hardware</a:t>
            </a:r>
            <a:endParaRPr lang="zh-CN" altLang="zh-CN" sz="4800" dirty="0">
              <a:solidFill>
                <a:srgbClr val="FE0036"/>
              </a:solidFill>
              <a:latin typeface="+mj-lt"/>
              <a:ea typeface="微软雅黑 Light" panose="020B0502040204020203" pitchFamily="34" charset="-122"/>
            </a:endParaRPr>
          </a:p>
          <a:p>
            <a:pPr algn="l" defTabSz="1540933"/>
            <a:endParaRPr lang="en-US" altLang="zh-CN" sz="3600" dirty="0">
              <a:solidFill>
                <a:srgbClr val="FF9F1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l" defTabSz="1540933"/>
            <a:endParaRPr lang="en-US" altLang="zh-CN" sz="3600" dirty="0">
              <a:solidFill>
                <a:srgbClr val="FF9F1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/>
            <a:r>
              <a:rPr lang="en-US" altLang="zh-CN" b="0" dirty="0">
                <a:solidFill>
                  <a:schemeClr val="tx1"/>
                </a:solidFill>
                <a:latin typeface="+mn-lt"/>
                <a:ea typeface="微软雅黑 Light" panose="020B0502040204020203" pitchFamily="34" charset="-122"/>
              </a:rPr>
              <a:t>● Built-in buzzer, the volume can reach 90dB, even in noisy environment, it can recognize the prompt tone.</a:t>
            </a:r>
          </a:p>
          <a:p>
            <a:pPr algn="just">
              <a:spcAft>
                <a:spcPts val="0"/>
              </a:spcAft>
            </a:pPr>
            <a:endParaRPr lang="en-US" altLang="zh-CN" b="0" dirty="0">
              <a:solidFill>
                <a:schemeClr val="tx1"/>
              </a:solidFill>
              <a:latin typeface="+mn-lt"/>
              <a:ea typeface="微软雅黑 Light" panose="020B0502040204020203" pitchFamily="34" charset="-122"/>
            </a:endParaRPr>
          </a:p>
          <a:p>
            <a:pPr algn="just"/>
            <a:r>
              <a:rPr lang="en-US" altLang="zh-CN" b="0" dirty="0">
                <a:solidFill>
                  <a:schemeClr val="tx1"/>
                </a:solidFill>
                <a:latin typeface="+mn-lt"/>
                <a:ea typeface="微软雅黑" panose="020B0503020204020204" pitchFamily="34" charset="-122"/>
              </a:rPr>
              <a:t>● </a:t>
            </a:r>
            <a:r>
              <a:rPr lang="en-US" altLang="zh-CN" b="0" dirty="0">
                <a:solidFill>
                  <a:schemeClr val="tx1"/>
                </a:solidFill>
                <a:latin typeface="+mn-lt"/>
                <a:ea typeface="微软雅黑 Light" panose="020B0502040204020203" pitchFamily="34" charset="-122"/>
              </a:rPr>
              <a:t>It adopts replaceable CR2032 battery for power supply, and it has stronger endurance.</a:t>
            </a:r>
          </a:p>
          <a:p>
            <a:pPr algn="just">
              <a:spcAft>
                <a:spcPts val="0"/>
              </a:spcAft>
            </a:pPr>
            <a:endParaRPr lang="en-US" altLang="zh-CN" b="0" dirty="0">
              <a:solidFill>
                <a:schemeClr val="tx1"/>
              </a:solidFill>
              <a:latin typeface="+mn-lt"/>
              <a:ea typeface="微软雅黑 Light" panose="020B0502040204020203" pitchFamily="34" charset="-122"/>
            </a:endParaRPr>
          </a:p>
          <a:p>
            <a:pPr algn="l" defTabSz="1540933"/>
            <a:r>
              <a:rPr lang="en-US" altLang="zh-CN" b="0" dirty="0">
                <a:solidFill>
                  <a:schemeClr val="tx1"/>
                </a:solidFill>
                <a:latin typeface="+mn-lt"/>
                <a:ea typeface="微软雅黑" panose="020B0503020204020204" pitchFamily="34" charset="-122"/>
              </a:rPr>
              <a:t>● </a:t>
            </a:r>
            <a:r>
              <a:rPr lang="en-US" altLang="zh-CN" b="0" dirty="0">
                <a:solidFill>
                  <a:schemeClr val="tx1"/>
                </a:solidFill>
                <a:latin typeface="+mn-lt"/>
              </a:rPr>
              <a:t>It uses bk3431q low-power Bluetooth chip with power optimization. It works 10-12 months normally.</a:t>
            </a:r>
          </a:p>
          <a:p>
            <a:pPr algn="l" defTabSz="1540933"/>
            <a:endParaRPr lang="en-US" altLang="zh-CN" sz="3600" b="0" dirty="0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9FADC53-51F8-4028-B731-E04EF16DFA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64" y="303645"/>
            <a:ext cx="1241116" cy="143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48199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306</Words>
  <Application>Microsoft Office PowerPoint</Application>
  <PresentationFormat>自定义</PresentationFormat>
  <Paragraphs>92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Helvetica Neue</vt:lpstr>
      <vt:lpstr>Helvetica Neue Medium</vt:lpstr>
      <vt:lpstr>苹方 粗体</vt:lpstr>
      <vt:lpstr>Helvetica Neue Light</vt:lpstr>
      <vt:lpstr>微软雅黑 Light</vt:lpstr>
      <vt:lpstr>Helvetica Neue Thin</vt:lpstr>
      <vt:lpstr>Helvetica Light</vt:lpstr>
      <vt:lpstr>White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lanyingfeng</dc:creator>
  <cp:lastModifiedBy>蓝 应峰</cp:lastModifiedBy>
  <cp:revision>101</cp:revision>
  <dcterms:modified xsi:type="dcterms:W3CDTF">2020-07-31T11:17:17Z</dcterms:modified>
</cp:coreProperties>
</file>